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94" r:id="rId3"/>
    <p:sldId id="295" r:id="rId4"/>
    <p:sldId id="296" r:id="rId5"/>
    <p:sldId id="273" r:id="rId6"/>
    <p:sldId id="297" r:id="rId7"/>
    <p:sldId id="299" r:id="rId8"/>
    <p:sldId id="300" r:id="rId9"/>
    <p:sldId id="301" r:id="rId10"/>
    <p:sldId id="267" r:id="rId11"/>
    <p:sldId id="266" r:id="rId12"/>
    <p:sldId id="269" r:id="rId13"/>
    <p:sldId id="271" r:id="rId14"/>
    <p:sldId id="270" r:id="rId15"/>
    <p:sldId id="272" r:id="rId16"/>
    <p:sldId id="274" r:id="rId17"/>
    <p:sldId id="275" r:id="rId18"/>
    <p:sldId id="259" r:id="rId19"/>
    <p:sldId id="260" r:id="rId20"/>
    <p:sldId id="261" r:id="rId21"/>
    <p:sldId id="262" r:id="rId22"/>
    <p:sldId id="264" r:id="rId23"/>
    <p:sldId id="265" r:id="rId24"/>
    <p:sldId id="276" r:id="rId25"/>
    <p:sldId id="278" r:id="rId26"/>
    <p:sldId id="279" r:id="rId27"/>
    <p:sldId id="280" r:id="rId28"/>
    <p:sldId id="283" r:id="rId29"/>
    <p:sldId id="282" r:id="rId30"/>
    <p:sldId id="281" r:id="rId31"/>
    <p:sldId id="284" r:id="rId32"/>
    <p:sldId id="286" r:id="rId33"/>
    <p:sldId id="287" r:id="rId34"/>
    <p:sldId id="288" r:id="rId35"/>
    <p:sldId id="289" r:id="rId36"/>
    <p:sldId id="291" r:id="rId37"/>
    <p:sldId id="290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CD0C9A-EE66-411D-820E-6C17AF50747D}">
          <p14:sldIdLst>
            <p14:sldId id="256"/>
            <p14:sldId id="294"/>
            <p14:sldId id="295"/>
            <p14:sldId id="296"/>
          </p14:sldIdLst>
        </p14:section>
        <p14:section name="Getting Started" id="{D12C38F5-64C0-4429-88C7-EAB1B75B2EA4}">
          <p14:sldIdLst>
            <p14:sldId id="273"/>
            <p14:sldId id="297"/>
            <p14:sldId id="299"/>
            <p14:sldId id="300"/>
            <p14:sldId id="301"/>
            <p14:sldId id="267"/>
          </p14:sldIdLst>
        </p14:section>
        <p14:section name="Project 1" id="{ECA31795-819C-40AB-AE38-B77423ECA906}">
          <p14:sldIdLst>
            <p14:sldId id="266"/>
            <p14:sldId id="269"/>
            <p14:sldId id="271"/>
            <p14:sldId id="270"/>
            <p14:sldId id="272"/>
            <p14:sldId id="274"/>
            <p14:sldId id="275"/>
          </p14:sldIdLst>
        </p14:section>
        <p14:section name="Project 2" id="{B4EAFF70-4EF2-48A8-98F0-525C9F5322CD}">
          <p14:sldIdLst>
            <p14:sldId id="259"/>
            <p14:sldId id="260"/>
            <p14:sldId id="261"/>
            <p14:sldId id="262"/>
            <p14:sldId id="264"/>
            <p14:sldId id="265"/>
          </p14:sldIdLst>
        </p14:section>
        <p14:section name="Project 3" id="{B31A0FE9-0ABD-44AB-804E-E636C7F72F99}">
          <p14:sldIdLst>
            <p14:sldId id="276"/>
            <p14:sldId id="278"/>
            <p14:sldId id="279"/>
            <p14:sldId id="280"/>
            <p14:sldId id="283"/>
            <p14:sldId id="282"/>
            <p14:sldId id="281"/>
          </p14:sldIdLst>
        </p14:section>
        <p14:section name="Project 4" id="{CC137909-B522-4655-B27A-68049B19A165}">
          <p14:sldIdLst>
            <p14:sldId id="284"/>
            <p14:sldId id="286"/>
            <p14:sldId id="287"/>
            <p14:sldId id="288"/>
            <p14:sldId id="289"/>
            <p14:sldId id="291"/>
            <p14:sldId id="290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7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1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40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7875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63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14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56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38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2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3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9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5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2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0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6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78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Sphere of mesh and nodes">
            <a:extLst>
              <a:ext uri="{FF2B5EF4-FFF2-40B4-BE49-F238E27FC236}">
                <a16:creationId xmlns:a16="http://schemas.microsoft.com/office/drawing/2014/main" id="{30B85DF9-8CF4-44D9-F4BD-11CA48F03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30" b="23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73CC2-1FD4-9ADC-5258-2615993C9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016" y="1120442"/>
            <a:ext cx="9448800" cy="2602062"/>
          </a:xfrm>
        </p:spPr>
        <p:txBody>
          <a:bodyPr>
            <a:normAutofit/>
          </a:bodyPr>
          <a:lstStyle/>
          <a:p>
            <a:r>
              <a:rPr lang="en-US" dirty="0"/>
              <a:t>Arduino Programming</a:t>
            </a:r>
          </a:p>
        </p:txBody>
      </p:sp>
    </p:spTree>
    <p:extLst>
      <p:ext uri="{BB962C8B-B14F-4D97-AF65-F5344CB8AC3E}">
        <p14:creationId xmlns:p14="http://schemas.microsoft.com/office/powerpoint/2010/main" val="4272780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>
            <a:normAutofit/>
          </a:bodyPr>
          <a:lstStyle/>
          <a:p>
            <a:r>
              <a:rPr lang="en-US" dirty="0"/>
              <a:t>Step 5: Adding an Arduino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4AF901-0FBC-4835-9D05-77C2005C191D}"/>
              </a:ext>
            </a:extLst>
          </p:cNvPr>
          <p:cNvSpPr/>
          <p:nvPr/>
        </p:nvSpPr>
        <p:spPr>
          <a:xfrm>
            <a:off x="6942528" y="3070110"/>
            <a:ext cx="129392" cy="662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23994-4425-392B-FB30-064F306D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331" y="1917785"/>
            <a:ext cx="7759337" cy="396221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7C37F1-0DBD-465D-8DD6-F8982CD6CD8C}"/>
              </a:ext>
            </a:extLst>
          </p:cNvPr>
          <p:cNvSpPr/>
          <p:nvPr/>
        </p:nvSpPr>
        <p:spPr>
          <a:xfrm>
            <a:off x="9229048" y="5054367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903934" y="5310188"/>
            <a:ext cx="6442744" cy="1139624"/>
          </a:xfrm>
          <a:prstGeom prst="wedgeRoundRectCallout">
            <a:avLst>
              <a:gd name="adj1" fmla="val 79164"/>
              <a:gd name="adj2" fmla="val -4768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Drag an “Arduino Uno R3” into the working area.</a:t>
            </a:r>
          </a:p>
        </p:txBody>
      </p:sp>
    </p:spTree>
    <p:extLst>
      <p:ext uri="{BB962C8B-B14F-4D97-AF65-F5344CB8AC3E}">
        <p14:creationId xmlns:p14="http://schemas.microsoft.com/office/powerpoint/2010/main" val="150379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97AD-18E7-47EC-B551-01EBBA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Blinking Lights</a:t>
            </a:r>
          </a:p>
        </p:txBody>
      </p:sp>
    </p:spTree>
    <p:extLst>
      <p:ext uri="{BB962C8B-B14F-4D97-AF65-F5344CB8AC3E}">
        <p14:creationId xmlns:p14="http://schemas.microsoft.com/office/powerpoint/2010/main" val="332642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>
            <a:normAutofit/>
          </a:bodyPr>
          <a:lstStyle/>
          <a:p>
            <a:r>
              <a:rPr lang="en-US" dirty="0"/>
              <a:t>Step 1: Adding an LED Light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4AF901-0FBC-4835-9D05-77C2005C191D}"/>
              </a:ext>
            </a:extLst>
          </p:cNvPr>
          <p:cNvSpPr/>
          <p:nvPr/>
        </p:nvSpPr>
        <p:spPr>
          <a:xfrm>
            <a:off x="6942528" y="3070110"/>
            <a:ext cx="129392" cy="662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23994-4425-392B-FB30-064F306D7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904" y="1917785"/>
            <a:ext cx="6720190" cy="396221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7C37F1-0DBD-465D-8DD6-F8982CD6CD8C}"/>
              </a:ext>
            </a:extLst>
          </p:cNvPr>
          <p:cNvSpPr/>
          <p:nvPr/>
        </p:nvSpPr>
        <p:spPr>
          <a:xfrm>
            <a:off x="8271116" y="2494047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8634303" y="3448385"/>
            <a:ext cx="3335382" cy="2223896"/>
          </a:xfrm>
          <a:prstGeom prst="wedgeRoundRectCallout">
            <a:avLst>
              <a:gd name="adj1" fmla="val -43008"/>
              <a:gd name="adj2" fmla="val -7178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Drag an “LED” into the working area, placing it somewhere above our Arduino (being above will make the wiring easier).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9041DA5B-D36B-B741-88A8-E0015F1CAEF7}"/>
              </a:ext>
            </a:extLst>
          </p:cNvPr>
          <p:cNvSpPr/>
          <p:nvPr/>
        </p:nvSpPr>
        <p:spPr>
          <a:xfrm>
            <a:off x="287383" y="2429691"/>
            <a:ext cx="3953691" cy="1811383"/>
          </a:xfrm>
          <a:prstGeom prst="cloudCallout">
            <a:avLst>
              <a:gd name="adj1" fmla="val 100956"/>
              <a:gd name="adj2" fmla="val -5048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LED stands for Light-Emitting Diode. With our new LED selected, we can change the color of the light here.</a:t>
            </a:r>
          </a:p>
        </p:txBody>
      </p:sp>
    </p:spTree>
    <p:extLst>
      <p:ext uri="{BB962C8B-B14F-4D97-AF65-F5344CB8AC3E}">
        <p14:creationId xmlns:p14="http://schemas.microsoft.com/office/powerpoint/2010/main" val="28321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01A42-AC00-3AC3-4882-817D9CE5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99" y="1858742"/>
            <a:ext cx="8076623" cy="429833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>
            <a:normAutofit/>
          </a:bodyPr>
          <a:lstStyle/>
          <a:p>
            <a:r>
              <a:rPr lang="en-US" dirty="0"/>
              <a:t>Step 2: Adding A Resistor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7C37F1-0DBD-465D-8DD6-F8982CD6CD8C}"/>
              </a:ext>
            </a:extLst>
          </p:cNvPr>
          <p:cNvSpPr/>
          <p:nvPr/>
        </p:nvSpPr>
        <p:spPr>
          <a:xfrm>
            <a:off x="8854591" y="2363302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8634303" y="3448385"/>
            <a:ext cx="3335382" cy="1811383"/>
          </a:xfrm>
          <a:prstGeom prst="wedgeRoundRectCallout">
            <a:avLst>
              <a:gd name="adj1" fmla="val -31259"/>
              <a:gd name="adj2" fmla="val -8044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Drag a “Resistor” into the working area. Placing it between the LED and the Arduino will simplify wiring.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9041DA5B-D36B-B741-88A8-E0015F1CAEF7}"/>
              </a:ext>
            </a:extLst>
          </p:cNvPr>
          <p:cNvSpPr/>
          <p:nvPr/>
        </p:nvSpPr>
        <p:spPr>
          <a:xfrm>
            <a:off x="331887" y="700924"/>
            <a:ext cx="4667783" cy="2617042"/>
          </a:xfrm>
          <a:prstGeom prst="cloudCallout">
            <a:avLst>
              <a:gd name="adj1" fmla="val 99657"/>
              <a:gd name="adj2" fmla="val -162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 resistor limits the voltage flowing through our wires and will protect our LED from burning out.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 amount of resistance is measured in Ohms (</a:t>
            </a:r>
            <a:r>
              <a:rPr lang="el-GR" sz="1400" dirty="0">
                <a:solidFill>
                  <a:schemeClr val="bg1"/>
                </a:solidFill>
              </a:rPr>
              <a:t>Ω</a:t>
            </a:r>
            <a:r>
              <a:rPr lang="en-US" sz="1400" dirty="0">
                <a:solidFill>
                  <a:schemeClr val="bg1"/>
                </a:solidFill>
              </a:rPr>
              <a:t>). With our new resistor selected, we can set this one to </a:t>
            </a:r>
            <a:r>
              <a:rPr lang="en-US" sz="1400" b="1" dirty="0">
                <a:solidFill>
                  <a:schemeClr val="bg1"/>
                </a:solidFill>
              </a:rPr>
              <a:t>220 </a:t>
            </a:r>
            <a:r>
              <a:rPr lang="el-GR" sz="1400" b="1" dirty="0">
                <a:solidFill>
                  <a:schemeClr val="bg1"/>
                </a:solidFill>
              </a:rPr>
              <a:t>Ω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40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EE215E-E6E5-47DD-8E07-2967F326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3: Wiring it 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C0F49-97B9-4868-98F9-6C5F29D88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419" y="2596132"/>
            <a:ext cx="2333951" cy="32198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EE94A9-C6EE-4ED9-8F73-82F4C6219CE1}"/>
              </a:ext>
            </a:extLst>
          </p:cNvPr>
          <p:cNvCxnSpPr/>
          <p:nvPr/>
        </p:nvCxnSpPr>
        <p:spPr>
          <a:xfrm flipV="1">
            <a:off x="1953915" y="4387443"/>
            <a:ext cx="0" cy="520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2CD65-7748-4F12-9774-E72C8B811062}"/>
              </a:ext>
            </a:extLst>
          </p:cNvPr>
          <p:cNvSpPr txBox="1"/>
          <p:nvPr/>
        </p:nvSpPr>
        <p:spPr>
          <a:xfrm>
            <a:off x="1136779" y="4934678"/>
            <a:ext cx="92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Cathode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(GND)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0B9596-5DC0-4ED8-B2F1-964055C2D473}"/>
              </a:ext>
            </a:extLst>
          </p:cNvPr>
          <p:cNvCxnSpPr/>
          <p:nvPr/>
        </p:nvCxnSpPr>
        <p:spPr>
          <a:xfrm flipV="1">
            <a:off x="2420568" y="4387443"/>
            <a:ext cx="0" cy="520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FE6DE8-EF57-48C7-935A-FAA4804BED10}"/>
              </a:ext>
            </a:extLst>
          </p:cNvPr>
          <p:cNvSpPr txBox="1"/>
          <p:nvPr/>
        </p:nvSpPr>
        <p:spPr>
          <a:xfrm>
            <a:off x="2399258" y="4934678"/>
            <a:ext cx="70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Anode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(VCC)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5A8E0-E329-48D0-819E-D0E701BA69EA}"/>
              </a:ext>
            </a:extLst>
          </p:cNvPr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CDEA79F5-5F30-278D-7CEC-448327DC7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84072" y="2066539"/>
            <a:ext cx="6338509" cy="4268298"/>
          </a:xfr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4D0584D-3BD5-7AA5-23CF-6C0FC880BC6D}"/>
              </a:ext>
            </a:extLst>
          </p:cNvPr>
          <p:cNvSpPr/>
          <p:nvPr/>
        </p:nvSpPr>
        <p:spPr>
          <a:xfrm>
            <a:off x="9296400" y="1867183"/>
            <a:ext cx="2735771" cy="1371951"/>
          </a:xfrm>
          <a:prstGeom prst="wedgeEllipseCallout">
            <a:avLst>
              <a:gd name="adj1" fmla="val -51932"/>
              <a:gd name="adj2" fmla="val 51741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 wire connects the Anode to a digital pin on our Arduino. I’ve used pin 13.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75334CA9-9480-2AFB-05DF-20F1CD6F7901}"/>
              </a:ext>
            </a:extLst>
          </p:cNvPr>
          <p:cNvSpPr/>
          <p:nvPr/>
        </p:nvSpPr>
        <p:spPr>
          <a:xfrm>
            <a:off x="4689243" y="3463722"/>
            <a:ext cx="3335382" cy="1932621"/>
          </a:xfrm>
          <a:prstGeom prst="wedgeEllipseCallout">
            <a:avLst>
              <a:gd name="adj1" fmla="val 77136"/>
              <a:gd name="adj2" fmla="val -78209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One wire connects the Cathode to the top of the resistor. Another wire connects the bottom of the resistor to ground (GND) on the Arduino.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7584E5-4538-6DC7-2DE1-41A0E2C039F9}"/>
              </a:ext>
            </a:extLst>
          </p:cNvPr>
          <p:cNvSpPr/>
          <p:nvPr/>
        </p:nvSpPr>
        <p:spPr>
          <a:xfrm>
            <a:off x="286224" y="502686"/>
            <a:ext cx="3335382" cy="2223896"/>
          </a:xfrm>
          <a:prstGeom prst="wedgeRoundRectCallout">
            <a:avLst>
              <a:gd name="adj1" fmla="val -8804"/>
              <a:gd name="adj2" fmla="val 8641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Diodes require current to move in one direction, from a positive Anode to a negative Cathode.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144317-5535-B640-5F2E-160D6C0B05B9}"/>
              </a:ext>
            </a:extLst>
          </p:cNvPr>
          <p:cNvSpPr/>
          <p:nvPr/>
        </p:nvSpPr>
        <p:spPr>
          <a:xfrm>
            <a:off x="6470707" y="1931916"/>
            <a:ext cx="539693" cy="5184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EE8C0B20-AA79-B4D6-A796-B875E755E01E}"/>
              </a:ext>
            </a:extLst>
          </p:cNvPr>
          <p:cNvSpPr/>
          <p:nvPr/>
        </p:nvSpPr>
        <p:spPr>
          <a:xfrm>
            <a:off x="3971109" y="138202"/>
            <a:ext cx="3799017" cy="1438049"/>
          </a:xfrm>
          <a:prstGeom prst="cloudCallout">
            <a:avLst>
              <a:gd name="adj1" fmla="val 21412"/>
              <a:gd name="adj2" fmla="val 79719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Use this option to change the color of the wires. It’s common to use red for power, and black for ground.</a:t>
            </a:r>
          </a:p>
        </p:txBody>
      </p:sp>
    </p:spTree>
    <p:extLst>
      <p:ext uri="{BB962C8B-B14F-4D97-AF65-F5344CB8AC3E}">
        <p14:creationId xmlns:p14="http://schemas.microsoft.com/office/powerpoint/2010/main" val="45671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EE215E-E6E5-47DD-8E07-2967F326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4: Coding the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5A8E0-E329-48D0-819E-D0E701BA69EA}"/>
              </a:ext>
            </a:extLst>
          </p:cNvPr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AD5FF0-9E16-DCCB-ED65-7D6B47C1E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2057401"/>
            <a:ext cx="7000361" cy="4511207"/>
          </a:xfr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3F84D06-B67C-21C5-6595-C29FF072867E}"/>
              </a:ext>
            </a:extLst>
          </p:cNvPr>
          <p:cNvSpPr/>
          <p:nvPr/>
        </p:nvSpPr>
        <p:spPr>
          <a:xfrm>
            <a:off x="2132512" y="1229390"/>
            <a:ext cx="2698326" cy="1358731"/>
          </a:xfrm>
          <a:prstGeom prst="wedgeRoundRectCallout">
            <a:avLst>
              <a:gd name="adj1" fmla="val 83960"/>
              <a:gd name="adj2" fmla="val 2146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“Code” here and you should see something like this.</a:t>
            </a: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A4832B46-1851-A28B-44CC-EA60D7963BA5}"/>
              </a:ext>
            </a:extLst>
          </p:cNvPr>
          <p:cNvSpPr/>
          <p:nvPr/>
        </p:nvSpPr>
        <p:spPr>
          <a:xfrm>
            <a:off x="8168022" y="2741107"/>
            <a:ext cx="3335382" cy="3143795"/>
          </a:xfrm>
          <a:prstGeom prst="wedgeEllipseCallout">
            <a:avLst>
              <a:gd name="adj1" fmla="val -81872"/>
              <a:gd name="adj2" fmla="val 854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built-in LED corresponds to Pin 13, so  we can already test this!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Click “</a:t>
            </a:r>
            <a:r>
              <a:rPr lang="en-US" sz="1400" b="1" dirty="0">
                <a:solidFill>
                  <a:schemeClr val="bg1"/>
                </a:solidFill>
              </a:rPr>
              <a:t>Start Simulation</a:t>
            </a:r>
            <a:r>
              <a:rPr lang="en-US" sz="1400" dirty="0">
                <a:solidFill>
                  <a:schemeClr val="bg1"/>
                </a:solidFill>
              </a:rPr>
              <a:t>” and our light should start blinking on and off.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Try changing the wait time to make it blink faster (or slower).</a:t>
            </a:r>
          </a:p>
        </p:txBody>
      </p:sp>
    </p:spTree>
    <p:extLst>
      <p:ext uri="{BB962C8B-B14F-4D97-AF65-F5344CB8AC3E}">
        <p14:creationId xmlns:p14="http://schemas.microsoft.com/office/powerpoint/2010/main" val="36544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>
            <a:normAutofit/>
          </a:bodyPr>
          <a:lstStyle/>
          <a:p>
            <a:r>
              <a:rPr lang="en-US" dirty="0"/>
              <a:t>Step 5: Adding A second 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A5A99-2501-0C62-9C86-023150DF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40" y="2099276"/>
            <a:ext cx="6181839" cy="40578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8244990" y="2164652"/>
            <a:ext cx="3468040" cy="2598937"/>
          </a:xfrm>
          <a:prstGeom prst="wedgeRoundRectCallout">
            <a:avLst>
              <a:gd name="adj1" fmla="val -98057"/>
              <a:gd name="adj2" fmla="val -2505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add a second LED.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 cathode is connected through the 220</a:t>
            </a:r>
            <a:r>
              <a:rPr lang="el-GR" sz="1800" dirty="0">
                <a:solidFill>
                  <a:schemeClr val="bg1"/>
                </a:solidFill>
              </a:rPr>
              <a:t> Ω</a:t>
            </a:r>
            <a:r>
              <a:rPr lang="en-US" sz="1800" dirty="0">
                <a:solidFill>
                  <a:schemeClr val="bg1"/>
                </a:solidFill>
              </a:rPr>
              <a:t> resistor to GND, and the anode connects to a digital pin (I’ve used pin 9).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9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3413E8-93C3-D2DB-EB14-CFE4B295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62446"/>
          </a:xfrm>
        </p:spPr>
        <p:txBody>
          <a:bodyPr/>
          <a:lstStyle/>
          <a:p>
            <a:r>
              <a:rPr lang="en-US" dirty="0"/>
              <a:t>Step 6:</a:t>
            </a:r>
            <a:br>
              <a:rPr lang="en-US" dirty="0"/>
            </a:br>
            <a:r>
              <a:rPr lang="en-US" dirty="0"/>
              <a:t>Modify the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A03B4E-25EF-0739-D4F9-E9A9249AB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209" y="388124"/>
            <a:ext cx="4504339" cy="6081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30CCF9-D9EF-9E77-2D68-64051DE66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891245"/>
            <a:ext cx="4704806" cy="33274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 a “Set pin X to HIGH” block (circled) into the code area and drop it into place below “set built-in LED to LOW.”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number of the pin to match your new LED (mine is 9). This will turn on pin 9 immediately after pin 13 turns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 another one and snap it into place below the second wait. Change this one to set the same pin to LOW, turning the new light off.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F50372-ACF1-A6D5-339F-D693AB757AD1}"/>
              </a:ext>
            </a:extLst>
          </p:cNvPr>
          <p:cNvSpPr/>
          <p:nvPr/>
        </p:nvSpPr>
        <p:spPr>
          <a:xfrm>
            <a:off x="6390082" y="1562868"/>
            <a:ext cx="1367007" cy="5184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2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97AD-18E7-47EC-B551-01EBBA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</a:t>
            </a:r>
            <a:r>
              <a:rPr lang="en-US" dirty="0" err="1"/>
              <a:t>PushButton</a:t>
            </a:r>
            <a:r>
              <a:rPr lang="en-US" dirty="0"/>
              <a:t> Lights</a:t>
            </a:r>
          </a:p>
        </p:txBody>
      </p:sp>
    </p:spTree>
    <p:extLst>
      <p:ext uri="{BB962C8B-B14F-4D97-AF65-F5344CB8AC3E}">
        <p14:creationId xmlns:p14="http://schemas.microsoft.com/office/powerpoint/2010/main" val="331152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/>
          <a:lstStyle/>
          <a:p>
            <a:r>
              <a:rPr lang="en-US" dirty="0"/>
              <a:t>Step 1: Adding a </a:t>
            </a:r>
            <a:r>
              <a:rPr lang="en-US" dirty="0" err="1"/>
              <a:t>BreadBoard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6E9568-3229-4A56-A508-85B05C10AC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107" b="9107"/>
          <a:stretch>
            <a:fillRect/>
          </a:stretch>
        </p:blipFill>
        <p:spPr>
          <a:xfrm>
            <a:off x="685081" y="1689919"/>
            <a:ext cx="10821840" cy="34781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7C37F1-0DBD-465D-8DD6-F8982CD6CD8C}"/>
              </a:ext>
            </a:extLst>
          </p:cNvPr>
          <p:cNvSpPr/>
          <p:nvPr/>
        </p:nvSpPr>
        <p:spPr>
          <a:xfrm>
            <a:off x="9857064" y="4093828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4160940" y="5427677"/>
            <a:ext cx="6442744" cy="1233182"/>
          </a:xfrm>
          <a:prstGeom prst="wedgeRoundRectCallout">
            <a:avLst>
              <a:gd name="adj1" fmla="val 40235"/>
              <a:gd name="adj2" fmla="val -10771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Drag a “Breadboard Small” into the work area.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Attach wires as seen here to connect the breadboard to both power (5V) and ground (GND).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4AF901-0FBC-4835-9D05-77C2005C191D}"/>
              </a:ext>
            </a:extLst>
          </p:cNvPr>
          <p:cNvSpPr/>
          <p:nvPr/>
        </p:nvSpPr>
        <p:spPr>
          <a:xfrm>
            <a:off x="6942528" y="3070110"/>
            <a:ext cx="129392" cy="662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44E4499D-192C-473B-88F4-3B7ADEEC7930}"/>
              </a:ext>
            </a:extLst>
          </p:cNvPr>
          <p:cNvSpPr/>
          <p:nvPr/>
        </p:nvSpPr>
        <p:spPr>
          <a:xfrm>
            <a:off x="6350466" y="1585519"/>
            <a:ext cx="3322040" cy="981512"/>
          </a:xfrm>
          <a:prstGeom prst="wedgeRectCallout">
            <a:avLst>
              <a:gd name="adj1" fmla="val -29924"/>
              <a:gd name="adj2" fmla="val 103526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Each row is connected internally, but not across the center channel.</a:t>
            </a:r>
          </a:p>
        </p:txBody>
      </p:sp>
    </p:spTree>
    <p:extLst>
      <p:ext uri="{BB962C8B-B14F-4D97-AF65-F5344CB8AC3E}">
        <p14:creationId xmlns:p14="http://schemas.microsoft.com/office/powerpoint/2010/main" val="95116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3150-FF54-4A3A-88B3-0DEFAF90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F533-87B4-4846-B84E-765E5E87A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Lucian Silcox</a:t>
            </a:r>
          </a:p>
          <a:p>
            <a:pPr lvl="1"/>
            <a:r>
              <a:rPr lang="en-US" dirty="0"/>
              <a:t>Instructor, Dept of Computer Science, STC</a:t>
            </a:r>
          </a:p>
          <a:p>
            <a:pPr lvl="1"/>
            <a:endParaRPr lang="en-US" dirty="0"/>
          </a:p>
          <a:p>
            <a:r>
              <a:rPr lang="en-US" dirty="0"/>
              <a:t>Estevan Cedillo</a:t>
            </a:r>
          </a:p>
          <a:p>
            <a:pPr lvl="1"/>
            <a:r>
              <a:rPr lang="en-US" dirty="0"/>
              <a:t>Lab Assistant III, Dept of Computer Science, STC</a:t>
            </a:r>
          </a:p>
          <a:p>
            <a:pPr lvl="1"/>
            <a:endParaRPr lang="en-US" dirty="0"/>
          </a:p>
          <a:p>
            <a:r>
              <a:rPr lang="en-US" dirty="0"/>
              <a:t>Mario Ramirez</a:t>
            </a:r>
          </a:p>
          <a:p>
            <a:pPr lvl="1"/>
            <a:r>
              <a:rPr lang="en-US" dirty="0"/>
              <a:t>Lab Assistance, Dept of Computer Science, STC</a:t>
            </a:r>
          </a:p>
        </p:txBody>
      </p:sp>
    </p:spTree>
    <p:extLst>
      <p:ext uri="{BB962C8B-B14F-4D97-AF65-F5344CB8AC3E}">
        <p14:creationId xmlns:p14="http://schemas.microsoft.com/office/powerpoint/2010/main" val="171440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/>
          <a:lstStyle/>
          <a:p>
            <a:r>
              <a:rPr lang="en-US" dirty="0"/>
              <a:t>Step 2: Adding A pushbutton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6E9568-3229-4A56-A508-85B05C10AC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9" y="1696543"/>
            <a:ext cx="10821840" cy="34649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7C37F1-0DBD-465D-8DD6-F8982CD6CD8C}"/>
              </a:ext>
            </a:extLst>
          </p:cNvPr>
          <p:cNvSpPr/>
          <p:nvPr/>
        </p:nvSpPr>
        <p:spPr>
          <a:xfrm>
            <a:off x="10704352" y="2323751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3850548" y="5337720"/>
            <a:ext cx="6929306" cy="1233182"/>
          </a:xfrm>
          <a:prstGeom prst="wedgeRoundRectCallout">
            <a:avLst>
              <a:gd name="adj1" fmla="val -7897"/>
              <a:gd name="adj2" fmla="val -18322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Drag a “Pushbutton” into the work area, placing it on the breadboard over the center channel.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I’ve placed it on rows 8 and 10, but it doesn’t have to be.</a:t>
            </a:r>
          </a:p>
        </p:txBody>
      </p:sp>
    </p:spTree>
    <p:extLst>
      <p:ext uri="{BB962C8B-B14F-4D97-AF65-F5344CB8AC3E}">
        <p14:creationId xmlns:p14="http://schemas.microsoft.com/office/powerpoint/2010/main" val="2741550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EE215E-E6E5-47DD-8E07-2967F326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3: Wiring the Pushbutton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C0F49-97B9-4868-98F9-6C5F29D88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9419" y="2596132"/>
            <a:ext cx="2333951" cy="3219899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791A3ED-0E5D-4D17-BDB8-BE86DFF89C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3091" y="2472011"/>
            <a:ext cx="5334000" cy="3468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EE94A9-C6EE-4ED9-8F73-82F4C6219CE1}"/>
              </a:ext>
            </a:extLst>
          </p:cNvPr>
          <p:cNvCxnSpPr/>
          <p:nvPr/>
        </p:nvCxnSpPr>
        <p:spPr>
          <a:xfrm flipV="1">
            <a:off x="1744909" y="4907560"/>
            <a:ext cx="0" cy="520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35A8E0-E329-48D0-819E-D0E701BA69EA}"/>
              </a:ext>
            </a:extLst>
          </p:cNvPr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2CD65-7748-4F12-9774-E72C8B811062}"/>
              </a:ext>
            </a:extLst>
          </p:cNvPr>
          <p:cNvSpPr txBox="1"/>
          <p:nvPr/>
        </p:nvSpPr>
        <p:spPr>
          <a:xfrm>
            <a:off x="981511" y="5225378"/>
            <a:ext cx="7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Power (</a:t>
            </a:r>
            <a:r>
              <a:rPr lang="en-US" sz="1200" dirty="0" err="1">
                <a:solidFill>
                  <a:srgbClr val="FF0000"/>
                </a:solidFill>
              </a:rPr>
              <a:t>Vcc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0B9596-5DC0-4ED8-B2F1-964055C2D473}"/>
              </a:ext>
            </a:extLst>
          </p:cNvPr>
          <p:cNvCxnSpPr/>
          <p:nvPr/>
        </p:nvCxnSpPr>
        <p:spPr>
          <a:xfrm flipV="1">
            <a:off x="2551197" y="4907560"/>
            <a:ext cx="0" cy="520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FE6DE8-EF57-48C7-935A-FAA4804BED10}"/>
              </a:ext>
            </a:extLst>
          </p:cNvPr>
          <p:cNvSpPr txBox="1"/>
          <p:nvPr/>
        </p:nvSpPr>
        <p:spPr>
          <a:xfrm>
            <a:off x="2594087" y="5225378"/>
            <a:ext cx="7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Ground (GND)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05EF64-6A88-4DAB-8DDA-07BB46B94137}"/>
              </a:ext>
            </a:extLst>
          </p:cNvPr>
          <p:cNvCxnSpPr>
            <a:cxnSpLocks/>
          </p:cNvCxnSpPr>
          <p:nvPr/>
        </p:nvCxnSpPr>
        <p:spPr>
          <a:xfrm>
            <a:off x="2551197" y="2880350"/>
            <a:ext cx="0" cy="548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92DE3E-57D9-4127-84F2-0CF24AE9BE52}"/>
              </a:ext>
            </a:extLst>
          </p:cNvPr>
          <p:cNvSpPr txBox="1"/>
          <p:nvPr/>
        </p:nvSpPr>
        <p:spPr>
          <a:xfrm>
            <a:off x="2594087" y="2596132"/>
            <a:ext cx="763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301E0B-043E-49E4-A3E5-0665D964F994}"/>
              </a:ext>
            </a:extLst>
          </p:cNvPr>
          <p:cNvSpPr/>
          <p:nvPr/>
        </p:nvSpPr>
        <p:spPr>
          <a:xfrm>
            <a:off x="1640685" y="3531504"/>
            <a:ext cx="201335" cy="1294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4C38ED2E-085B-43A0-AAAF-F3CA275D42C4}"/>
              </a:ext>
            </a:extLst>
          </p:cNvPr>
          <p:cNvSpPr/>
          <p:nvPr/>
        </p:nvSpPr>
        <p:spPr>
          <a:xfrm>
            <a:off x="169055" y="887744"/>
            <a:ext cx="2943260" cy="1870745"/>
          </a:xfrm>
          <a:prstGeom prst="wedgeEllipseCallout">
            <a:avLst>
              <a:gd name="adj1" fmla="val 3612"/>
              <a:gd name="adj2" fmla="val 9102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Internally, the pins opposite each other are connected.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When the button is pushed, the two sides are connected.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75334CA9-9480-2AFB-05DF-20F1CD6F7901}"/>
              </a:ext>
            </a:extLst>
          </p:cNvPr>
          <p:cNvSpPr/>
          <p:nvPr/>
        </p:nvSpPr>
        <p:spPr>
          <a:xfrm>
            <a:off x="5167206" y="5288636"/>
            <a:ext cx="2735771" cy="1303030"/>
          </a:xfrm>
          <a:prstGeom prst="wedgeEllipseCallout">
            <a:avLst>
              <a:gd name="adj1" fmla="val 89086"/>
              <a:gd name="adj2" fmla="val -74949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power pin connects to the power bar of the breadboard.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01A547A-A1EE-A939-54F1-07B36DC6591B}"/>
              </a:ext>
            </a:extLst>
          </p:cNvPr>
          <p:cNvSpPr/>
          <p:nvPr/>
        </p:nvSpPr>
        <p:spPr>
          <a:xfrm>
            <a:off x="9325549" y="5164516"/>
            <a:ext cx="2735771" cy="1303030"/>
          </a:xfrm>
          <a:prstGeom prst="wedgeEllipseCallout">
            <a:avLst>
              <a:gd name="adj1" fmla="val -47793"/>
              <a:gd name="adj2" fmla="val -65592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 10 k</a:t>
            </a:r>
            <a:r>
              <a:rPr lang="el-GR" sz="1400" dirty="0">
                <a:solidFill>
                  <a:schemeClr val="bg1"/>
                </a:solidFill>
              </a:rPr>
              <a:t>Ω</a:t>
            </a:r>
            <a:r>
              <a:rPr lang="en-US" sz="1400" dirty="0">
                <a:solidFill>
                  <a:schemeClr val="bg1"/>
                </a:solidFill>
              </a:rPr>
              <a:t> (10,000 </a:t>
            </a:r>
            <a:r>
              <a:rPr lang="el-GR" sz="1400" dirty="0">
                <a:solidFill>
                  <a:schemeClr val="bg1"/>
                </a:solidFill>
              </a:rPr>
              <a:t>Ω</a:t>
            </a:r>
            <a:r>
              <a:rPr lang="en-US" sz="1400" dirty="0">
                <a:solidFill>
                  <a:schemeClr val="bg1"/>
                </a:solidFill>
              </a:rPr>
              <a:t>) resistor connects the ground pin to the ground bar.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4D0584D-3BD5-7AA5-23CF-6C0FC880BC6D}"/>
              </a:ext>
            </a:extLst>
          </p:cNvPr>
          <p:cNvSpPr/>
          <p:nvPr/>
        </p:nvSpPr>
        <p:spPr>
          <a:xfrm>
            <a:off x="9350188" y="1724297"/>
            <a:ext cx="2735771" cy="1371951"/>
          </a:xfrm>
          <a:prstGeom prst="wedgeEllipseCallout">
            <a:avLst>
              <a:gd name="adj1" fmla="val -50977"/>
              <a:gd name="adj2" fmla="val 82844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 wire connects the output pin to a digital pin on the Arduino. I’ve selected Pin 2.</a:t>
            </a:r>
          </a:p>
        </p:txBody>
      </p:sp>
    </p:spTree>
    <p:extLst>
      <p:ext uri="{BB962C8B-B14F-4D97-AF65-F5344CB8AC3E}">
        <p14:creationId xmlns:p14="http://schemas.microsoft.com/office/powerpoint/2010/main" val="229857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/>
          <a:lstStyle/>
          <a:p>
            <a:r>
              <a:rPr lang="en-US" dirty="0"/>
              <a:t>Step 4: Connecting our LEDS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76E9568-3229-4A56-A508-85B05C10AC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79" y="1696543"/>
            <a:ext cx="10821840" cy="3464913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2239460" y="5016138"/>
            <a:ext cx="6929306" cy="1523999"/>
          </a:xfrm>
          <a:prstGeom prst="wedgeRoundRectCallout">
            <a:avLst>
              <a:gd name="adj1" fmla="val 37975"/>
              <a:gd name="adj2" fmla="val -12249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connect our two LEDs.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 220</a:t>
            </a:r>
            <a:r>
              <a:rPr lang="el-GR" dirty="0">
                <a:solidFill>
                  <a:schemeClr val="bg1"/>
                </a:solidFill>
              </a:rPr>
              <a:t>Ω</a:t>
            </a:r>
            <a:r>
              <a:rPr lang="en-US" dirty="0">
                <a:solidFill>
                  <a:schemeClr val="bg1"/>
                </a:solidFill>
              </a:rPr>
              <a:t> resistor connects the cathode (left pin) to the ground bar of the breadboard, and a wire connects the anode (right pin) to a digital pin on the Arduino.</a:t>
            </a:r>
          </a:p>
        </p:txBody>
      </p:sp>
    </p:spTree>
    <p:extLst>
      <p:ext uri="{BB962C8B-B14F-4D97-AF65-F5344CB8AC3E}">
        <p14:creationId xmlns:p14="http://schemas.microsoft.com/office/powerpoint/2010/main" val="320210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53737"/>
          </a:xfrm>
        </p:spPr>
        <p:txBody>
          <a:bodyPr/>
          <a:lstStyle/>
          <a:p>
            <a:r>
              <a:rPr lang="en-US" dirty="0"/>
              <a:t>Step 5:</a:t>
            </a:r>
            <a:br>
              <a:rPr lang="en-US" dirty="0"/>
            </a:br>
            <a:r>
              <a:rPr lang="en-US" dirty="0"/>
              <a:t>Code the logic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D40216-200F-51DB-9312-1E3B7A010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735" y="746571"/>
            <a:ext cx="4492032" cy="547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9A745B-C354-7DC7-AEDA-250B9BEB4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51909"/>
            <a:ext cx="4114800" cy="34667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pushbutton is pressed, the pin it is connected to (Pin 2) will be set to a HIGH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Pin 2 is HIGH, we will execute the code from Project 1 to blink the two LEDs.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long as the pushbutton continues to be pressed, the LEDs will continue to blink.</a:t>
            </a:r>
          </a:p>
        </p:txBody>
      </p:sp>
    </p:spTree>
    <p:extLst>
      <p:ext uri="{BB962C8B-B14F-4D97-AF65-F5344CB8AC3E}">
        <p14:creationId xmlns:p14="http://schemas.microsoft.com/office/powerpoint/2010/main" val="93665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97AD-18E7-47EC-B551-01EBBA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Ultrasonic Distance Sensor</a:t>
            </a:r>
          </a:p>
        </p:txBody>
      </p:sp>
    </p:spTree>
    <p:extLst>
      <p:ext uri="{BB962C8B-B14F-4D97-AF65-F5344CB8AC3E}">
        <p14:creationId xmlns:p14="http://schemas.microsoft.com/office/powerpoint/2010/main" val="320957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53737"/>
          </a:xfrm>
        </p:spPr>
        <p:txBody>
          <a:bodyPr/>
          <a:lstStyle/>
          <a:p>
            <a:r>
              <a:rPr lang="en-US" dirty="0"/>
              <a:t>Step 1:</a:t>
            </a:r>
            <a:br>
              <a:rPr lang="en-US" dirty="0"/>
            </a:br>
            <a:r>
              <a:rPr lang="en-US" dirty="0"/>
              <a:t>Add The Sensor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9A745B-C354-7DC7-AEDA-250B9BEB4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51909"/>
            <a:ext cx="4114800" cy="34667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be using the 4-pin Ultrasonic Distance sensor. To find it, change the menu at the top of the components list from “Basic” to “All”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BF0EFD-D478-DCE6-AA2E-611F6C20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110" y="746571"/>
            <a:ext cx="5361191" cy="547211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FAAB59D-8C79-1FDF-DA2B-D2E1ACA2DEED}"/>
              </a:ext>
            </a:extLst>
          </p:cNvPr>
          <p:cNvSpPr/>
          <p:nvPr/>
        </p:nvSpPr>
        <p:spPr>
          <a:xfrm>
            <a:off x="10051209" y="4962448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2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53737"/>
          </a:xfrm>
        </p:spPr>
        <p:txBody>
          <a:bodyPr/>
          <a:lstStyle/>
          <a:p>
            <a:r>
              <a:rPr lang="en-US" dirty="0"/>
              <a:t>Step 2:</a:t>
            </a:r>
            <a:br>
              <a:rPr lang="en-US" dirty="0"/>
            </a:br>
            <a:r>
              <a:rPr lang="en-US" dirty="0"/>
              <a:t>Wiring The Sensor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AAB59D-8C79-1FDF-DA2B-D2E1ACA2DEED}"/>
              </a:ext>
            </a:extLst>
          </p:cNvPr>
          <p:cNvSpPr/>
          <p:nvPr/>
        </p:nvSpPr>
        <p:spPr>
          <a:xfrm>
            <a:off x="10051209" y="4962448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F9C8B-14AD-A986-08B8-D4874FFC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97" y="2751909"/>
            <a:ext cx="3242206" cy="3429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256C89-278E-F7F5-BCA0-F67524C59E8C}"/>
              </a:ext>
            </a:extLst>
          </p:cNvPr>
          <p:cNvCxnSpPr/>
          <p:nvPr/>
        </p:nvCxnSpPr>
        <p:spPr>
          <a:xfrm flipV="1">
            <a:off x="2485139" y="4609794"/>
            <a:ext cx="0" cy="520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687ADF-1C6D-167D-1FBB-A1CAD99484B4}"/>
              </a:ext>
            </a:extLst>
          </p:cNvPr>
          <p:cNvSpPr txBox="1"/>
          <p:nvPr/>
        </p:nvSpPr>
        <p:spPr>
          <a:xfrm>
            <a:off x="1721741" y="4927612"/>
            <a:ext cx="7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Power (</a:t>
            </a:r>
            <a:r>
              <a:rPr lang="en-US" sz="1200" dirty="0" err="1">
                <a:solidFill>
                  <a:srgbClr val="FF0000"/>
                </a:solidFill>
              </a:rPr>
              <a:t>Vcc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FCB99-0A06-F411-F1D9-2310BA1FEB3E}"/>
              </a:ext>
            </a:extLst>
          </p:cNvPr>
          <p:cNvCxnSpPr/>
          <p:nvPr/>
        </p:nvCxnSpPr>
        <p:spPr>
          <a:xfrm flipV="1">
            <a:off x="3004044" y="4609796"/>
            <a:ext cx="0" cy="520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936357-FDCD-7F90-03AD-5949B9943334}"/>
              </a:ext>
            </a:extLst>
          </p:cNvPr>
          <p:cNvSpPr txBox="1"/>
          <p:nvPr/>
        </p:nvSpPr>
        <p:spPr>
          <a:xfrm>
            <a:off x="3046934" y="4927614"/>
            <a:ext cx="7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Ground (GND)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C5369-FFA0-4D69-7DBC-FC9DEB9523E5}"/>
              </a:ext>
            </a:extLst>
          </p:cNvPr>
          <p:cNvCxnSpPr>
            <a:cxnSpLocks/>
          </p:cNvCxnSpPr>
          <p:nvPr/>
        </p:nvCxnSpPr>
        <p:spPr>
          <a:xfrm flipV="1">
            <a:off x="2654957" y="4605435"/>
            <a:ext cx="0" cy="1103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E483C3-B600-AF67-6B80-13D938786070}"/>
              </a:ext>
            </a:extLst>
          </p:cNvPr>
          <p:cNvSpPr txBox="1"/>
          <p:nvPr/>
        </p:nvSpPr>
        <p:spPr>
          <a:xfrm>
            <a:off x="1989142" y="5587766"/>
            <a:ext cx="7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Trigger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(Input)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2F132D-E9B2-69B6-328F-861EE01ACFB2}"/>
              </a:ext>
            </a:extLst>
          </p:cNvPr>
          <p:cNvCxnSpPr>
            <a:cxnSpLocks/>
          </p:cNvCxnSpPr>
          <p:nvPr/>
        </p:nvCxnSpPr>
        <p:spPr>
          <a:xfrm flipV="1">
            <a:off x="2833484" y="4609782"/>
            <a:ext cx="0" cy="1103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181521-2D64-134D-1233-5B90EAE3DD7E}"/>
              </a:ext>
            </a:extLst>
          </p:cNvPr>
          <p:cNvSpPr txBox="1"/>
          <p:nvPr/>
        </p:nvSpPr>
        <p:spPr>
          <a:xfrm>
            <a:off x="2795022" y="5587766"/>
            <a:ext cx="82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Echo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(Output)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61EEA32-1111-495F-1051-D80F141DF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9426" y="746125"/>
            <a:ext cx="6443210" cy="5472113"/>
          </a:xfrm>
        </p:spPr>
      </p:pic>
    </p:spTree>
    <p:extLst>
      <p:ext uri="{BB962C8B-B14F-4D97-AF65-F5344CB8AC3E}">
        <p14:creationId xmlns:p14="http://schemas.microsoft.com/office/powerpoint/2010/main" val="209262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88571"/>
          </a:xfrm>
        </p:spPr>
        <p:txBody>
          <a:bodyPr/>
          <a:lstStyle/>
          <a:p>
            <a:r>
              <a:rPr lang="en-US" dirty="0"/>
              <a:t>Step 3:</a:t>
            </a:r>
            <a:br>
              <a:rPr lang="en-US" dirty="0"/>
            </a:br>
            <a:r>
              <a:rPr lang="en-US" dirty="0"/>
              <a:t>Code The Sensor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4AD11-942B-7ED0-725A-57F82AC25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08367"/>
            <a:ext cx="4217126" cy="35103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start by printing out the distance from the sensor to any object. For this, we’ll use the “Print to Serial Monitor”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purple Input category of blocks, we’ll select “read ultrasonic distance sensor…” as our value to display. Set the trigger pin and echo pin numbers according to your wiring.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D9C08ED-6A9E-1F31-18F0-9B7342E27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245" y="2708367"/>
            <a:ext cx="6510337" cy="2019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038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5630-A81E-B671-8D83-7F05FC68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992957"/>
          </a:xfrm>
        </p:spPr>
        <p:txBody>
          <a:bodyPr/>
          <a:lstStyle/>
          <a:p>
            <a:r>
              <a:rPr lang="en-US" dirty="0"/>
              <a:t>Step 4:</a:t>
            </a:r>
            <a:br>
              <a:rPr lang="en-US" dirty="0"/>
            </a:br>
            <a:r>
              <a:rPr lang="en-US" dirty="0"/>
              <a:t>Test the Sensor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99BCDD-3B4D-073D-B803-DBE681EF9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290" y="1097966"/>
            <a:ext cx="6991314" cy="51207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5BD8E-78D9-A71E-152C-1F86A760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630079"/>
            <a:ext cx="4114800" cy="35886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“Start Simulation”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bottom of the coding panel, click “Serial Monitor” to open our display window, where the distance read by our sensor will be written.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sensor selected, drag the blue dot around inside the detection cone, and watch the values in the serial monitor change in response.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93D26-71B4-A666-91B3-525B13AE8FE4}"/>
              </a:ext>
            </a:extLst>
          </p:cNvPr>
          <p:cNvSpPr/>
          <p:nvPr/>
        </p:nvSpPr>
        <p:spPr>
          <a:xfrm>
            <a:off x="8425531" y="5264106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99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/>
          <a:lstStyle/>
          <a:p>
            <a:r>
              <a:rPr lang="en-US" dirty="0"/>
              <a:t>Step 5: Adding some LEDS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97598-7E38-15FF-3213-F329304AB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76" y="1709082"/>
            <a:ext cx="7309221" cy="4658724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307595" y="3712004"/>
            <a:ext cx="6929306" cy="1523999"/>
          </a:xfrm>
          <a:prstGeom prst="wedgeRoundRectCallout">
            <a:avLst>
              <a:gd name="adj1" fmla="val 76684"/>
              <a:gd name="adj2" fmla="val -30498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connect our two LEDs again.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As usual, 220</a:t>
            </a:r>
            <a:r>
              <a:rPr lang="el-GR" dirty="0">
                <a:solidFill>
                  <a:schemeClr val="bg1"/>
                </a:solidFill>
              </a:rPr>
              <a:t>Ω</a:t>
            </a:r>
            <a:r>
              <a:rPr lang="en-US" dirty="0">
                <a:solidFill>
                  <a:schemeClr val="bg1"/>
                </a:solidFill>
              </a:rPr>
              <a:t> resistors connect them to ground, and the anodes connect to digital pins (I’ve used 7 and 3).</a:t>
            </a:r>
          </a:p>
        </p:txBody>
      </p:sp>
    </p:spTree>
    <p:extLst>
      <p:ext uri="{BB962C8B-B14F-4D97-AF65-F5344CB8AC3E}">
        <p14:creationId xmlns:p14="http://schemas.microsoft.com/office/powerpoint/2010/main" val="16382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B2AE-E937-49AD-9494-DFA65494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E78A-720D-44B4-8033-5A2AF8DD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Arduino is an open-source hardware and software company.</a:t>
            </a:r>
          </a:p>
          <a:p>
            <a:pPr lvl="1"/>
            <a:r>
              <a:rPr lang="en-US" sz="1800" dirty="0"/>
              <a:t>They produce single-board microcontrollers for use in building digital devices.</a:t>
            </a:r>
          </a:p>
          <a:p>
            <a:pPr lvl="1"/>
            <a:endParaRPr lang="en-US" sz="1800" dirty="0"/>
          </a:p>
          <a:p>
            <a:r>
              <a:rPr lang="en-US" sz="2000" dirty="0"/>
              <a:t>Arduino was founded to provide a low-cost and easy-to-use introduction to creating devices that interact with the real world through a variety of sensors and actuators.</a:t>
            </a:r>
          </a:p>
          <a:p>
            <a:pPr lvl="1"/>
            <a:r>
              <a:rPr lang="en-US" sz="1800" dirty="0"/>
              <a:t>They are excellent for both novices and professionals.</a:t>
            </a:r>
          </a:p>
          <a:p>
            <a:pPr lvl="1"/>
            <a:endParaRPr lang="en-US" sz="1800" dirty="0"/>
          </a:p>
          <a:p>
            <a:r>
              <a:rPr lang="en-US" sz="2000" dirty="0"/>
              <a:t>They work on a variety of platforms, including Windows, Mac, and Linux.</a:t>
            </a:r>
          </a:p>
        </p:txBody>
      </p:sp>
    </p:spTree>
    <p:extLst>
      <p:ext uri="{BB962C8B-B14F-4D97-AF65-F5344CB8AC3E}">
        <p14:creationId xmlns:p14="http://schemas.microsoft.com/office/powerpoint/2010/main" val="195744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88571"/>
          </a:xfrm>
        </p:spPr>
        <p:txBody>
          <a:bodyPr/>
          <a:lstStyle/>
          <a:p>
            <a:r>
              <a:rPr lang="en-US" dirty="0"/>
              <a:t>Step 6:</a:t>
            </a:r>
            <a:br>
              <a:rPr lang="en-US" dirty="0"/>
            </a:br>
            <a:r>
              <a:rPr lang="en-US" dirty="0"/>
              <a:t>Wiring the Lights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4AD11-942B-7ED0-725A-57F82AC25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708367"/>
            <a:ext cx="4217126" cy="35103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the “print to serial monitor” block, let’s add an if block similar to the one we used for the pushbutton.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reading the pushbutton, though, we’ll read out ultrasonic distance sensor. If the value read falls below (less than, &lt;) a specific value, then our lights will flash in alarm.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I’ve selected a range of 25 inches.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5C5476-79D2-603A-1CF8-DC88033914F5}"/>
              </a:ext>
            </a:extLst>
          </p:cNvPr>
          <p:cNvSpPr/>
          <p:nvPr/>
        </p:nvSpPr>
        <p:spPr>
          <a:xfrm>
            <a:off x="8318203" y="4866654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CD5402D-D956-9B49-5917-69E60826D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034" y="1172520"/>
            <a:ext cx="6510337" cy="4671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05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97AD-18E7-47EC-B551-01EBBA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Countdown timer</a:t>
            </a:r>
          </a:p>
        </p:txBody>
      </p:sp>
    </p:spTree>
    <p:extLst>
      <p:ext uri="{BB962C8B-B14F-4D97-AF65-F5344CB8AC3E}">
        <p14:creationId xmlns:p14="http://schemas.microsoft.com/office/powerpoint/2010/main" val="426179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45920"/>
          </a:xfrm>
        </p:spPr>
        <p:txBody>
          <a:bodyPr>
            <a:normAutofit/>
          </a:bodyPr>
          <a:lstStyle/>
          <a:p>
            <a:r>
              <a:rPr lang="en-US" sz="2800" dirty="0"/>
              <a:t>Step 1:</a:t>
            </a:r>
            <a:br>
              <a:rPr lang="en-US" sz="2800" dirty="0"/>
            </a:br>
            <a:r>
              <a:rPr lang="en-US" sz="2800" dirty="0"/>
              <a:t>Adding a 7-Segment clock Display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9A745B-C354-7DC7-AEDA-250B9BEB4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309257"/>
            <a:ext cx="4114800" cy="29094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“7-Segment Clock Display” can be found under All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several other displays, but this one is simplified to only 4 pins.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AAB59D-8C79-1FDF-DA2B-D2E1ACA2DEED}"/>
              </a:ext>
            </a:extLst>
          </p:cNvPr>
          <p:cNvSpPr/>
          <p:nvPr/>
        </p:nvSpPr>
        <p:spPr>
          <a:xfrm>
            <a:off x="10051209" y="4962448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6CFE24-8764-1D91-1C7B-D525953EE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4240" y="896308"/>
            <a:ext cx="6840640" cy="5322376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752A9F-079F-F0A2-9A08-3D978103A57A}"/>
              </a:ext>
            </a:extLst>
          </p:cNvPr>
          <p:cNvSpPr/>
          <p:nvPr/>
        </p:nvSpPr>
        <p:spPr>
          <a:xfrm>
            <a:off x="10373783" y="5353562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52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CB6684-8CD9-4950-1128-29659C7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80160"/>
            <a:ext cx="4114800" cy="129757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</a:t>
            </a:r>
            <a:br>
              <a:rPr lang="en-US" dirty="0"/>
            </a:br>
            <a:r>
              <a:rPr lang="en-US" dirty="0"/>
              <a:t>Wiring The Display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E218242-9D5A-0249-FACE-7AE7F57B6A95}"/>
              </a:ext>
            </a:extLst>
          </p:cNvPr>
          <p:cNvGrpSpPr/>
          <p:nvPr/>
        </p:nvGrpSpPr>
        <p:grpSpPr>
          <a:xfrm>
            <a:off x="1122097" y="3060681"/>
            <a:ext cx="3268547" cy="2811455"/>
            <a:chOff x="1122097" y="3060681"/>
            <a:chExt cx="3268547" cy="28114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3F9C8B-14AD-A986-08B8-D4874FFC5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2097" y="3060681"/>
              <a:ext cx="3242206" cy="2811455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8256C89-278E-F7F5-BCA0-F67524C59E8C}"/>
                </a:ext>
              </a:extLst>
            </p:cNvPr>
            <p:cNvCxnSpPr>
              <a:cxnSpLocks/>
            </p:cNvCxnSpPr>
            <p:nvPr/>
          </p:nvCxnSpPr>
          <p:spPr>
            <a:xfrm>
              <a:off x="2563517" y="3995057"/>
              <a:ext cx="0" cy="2751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87ADF-1C6D-167D-1FBB-A1CAD99484B4}"/>
                </a:ext>
              </a:extLst>
            </p:cNvPr>
            <p:cNvSpPr txBox="1"/>
            <p:nvPr/>
          </p:nvSpPr>
          <p:spPr>
            <a:xfrm>
              <a:off x="1947398" y="3808495"/>
              <a:ext cx="763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Power (</a:t>
              </a:r>
              <a:r>
                <a:rPr lang="en-US" sz="1200" dirty="0" err="1">
                  <a:solidFill>
                    <a:srgbClr val="FF0000"/>
                  </a:solidFill>
                </a:rPr>
                <a:t>Vcc</a:t>
              </a:r>
              <a:r>
                <a:rPr lang="en-US" sz="1200" dirty="0">
                  <a:solidFill>
                    <a:srgbClr val="FF0000"/>
                  </a:solidFill>
                </a:rPr>
                <a:t>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6FCB99-0A06-F411-F1D9-2310BA1FEB3E}"/>
                </a:ext>
              </a:extLst>
            </p:cNvPr>
            <p:cNvCxnSpPr>
              <a:cxnSpLocks/>
            </p:cNvCxnSpPr>
            <p:nvPr/>
          </p:nvCxnSpPr>
          <p:spPr>
            <a:xfrm>
              <a:off x="2692965" y="3482181"/>
              <a:ext cx="0" cy="787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936357-FDCD-7F90-03AD-5949B9943334}"/>
                </a:ext>
              </a:extLst>
            </p:cNvPr>
            <p:cNvSpPr txBox="1"/>
            <p:nvPr/>
          </p:nvSpPr>
          <p:spPr>
            <a:xfrm>
              <a:off x="1979802" y="3080548"/>
              <a:ext cx="763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Ground (GND)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0FF6658-78C4-42E6-BCA1-E20A414225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64793" y="3731509"/>
              <a:ext cx="784784" cy="28613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CA05AE-87B8-D8E9-EF2C-F4C317C67650}"/>
                </a:ext>
              </a:extLst>
            </p:cNvPr>
            <p:cNvSpPr txBox="1"/>
            <p:nvPr/>
          </p:nvSpPr>
          <p:spPr>
            <a:xfrm>
              <a:off x="3068612" y="3080547"/>
              <a:ext cx="110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Serial Data (SDA)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DCC9C3CE-281E-44E0-5D67-FF940A3999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937145" y="3877196"/>
              <a:ext cx="392393" cy="387148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0B1FA4-F7C9-491F-0EA9-8E131BD92BE0}"/>
                </a:ext>
              </a:extLst>
            </p:cNvPr>
            <p:cNvSpPr txBox="1"/>
            <p:nvPr/>
          </p:nvSpPr>
          <p:spPr>
            <a:xfrm>
              <a:off x="3288711" y="3609105"/>
              <a:ext cx="1101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Serial Clock (SCL)</a:t>
              </a:r>
            </a:p>
          </p:txBody>
        </p:sp>
      </p:grpSp>
      <p:pic>
        <p:nvPicPr>
          <p:cNvPr id="65" name="Content Placeholder 64">
            <a:extLst>
              <a:ext uri="{FF2B5EF4-FFF2-40B4-BE49-F238E27FC236}">
                <a16:creationId xmlns:a16="http://schemas.microsoft.com/office/drawing/2014/main" id="{FAD7B6A2-6B15-189C-B99A-AC6A80A98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6012" y="715871"/>
            <a:ext cx="6510337" cy="5426257"/>
          </a:xfrm>
        </p:spPr>
      </p:pic>
      <p:sp>
        <p:nvSpPr>
          <p:cNvPr id="66" name="Speech Bubble: Rectangle with Corners Rounded 65">
            <a:extLst>
              <a:ext uri="{FF2B5EF4-FFF2-40B4-BE49-F238E27FC236}">
                <a16:creationId xmlns:a16="http://schemas.microsoft.com/office/drawing/2014/main" id="{F66484A9-65E1-3E15-D283-CDF92A94530F}"/>
              </a:ext>
            </a:extLst>
          </p:cNvPr>
          <p:cNvSpPr/>
          <p:nvPr/>
        </p:nvSpPr>
        <p:spPr>
          <a:xfrm>
            <a:off x="4634442" y="1201771"/>
            <a:ext cx="3352751" cy="2109608"/>
          </a:xfrm>
          <a:prstGeom prst="wedgeRoundRectCallout">
            <a:avLst>
              <a:gd name="adj1" fmla="val 80313"/>
              <a:gd name="adj2" fmla="val 3932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SCL and SDA refer to two specific pins on the Arduino.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They aren’t labeled, but hovering the cursor over them will reveal their names.</a:t>
            </a:r>
          </a:p>
        </p:txBody>
      </p:sp>
    </p:spTree>
    <p:extLst>
      <p:ext uri="{BB962C8B-B14F-4D97-AF65-F5344CB8AC3E}">
        <p14:creationId xmlns:p14="http://schemas.microsoft.com/office/powerpoint/2010/main" val="494632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A489-AEE8-87DA-CFEF-C77CFFED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27611"/>
          </a:xfrm>
        </p:spPr>
        <p:txBody>
          <a:bodyPr>
            <a:normAutofit/>
          </a:bodyPr>
          <a:lstStyle/>
          <a:p>
            <a:r>
              <a:rPr lang="en-US" sz="2800" dirty="0"/>
              <a:t>Step 3:</a:t>
            </a:r>
            <a:br>
              <a:rPr lang="en-US" sz="2800" dirty="0"/>
            </a:br>
            <a:r>
              <a:rPr lang="en-US" sz="2800" dirty="0"/>
              <a:t>Coding the Display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AA7A48-63A6-8F3A-9F65-EF465AEEF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220" y="746125"/>
            <a:ext cx="4979623" cy="547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D97A7-624E-C51F-9685-D780F00D4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682241"/>
            <a:ext cx="4114800" cy="35364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project, we are going to use a new block type – a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variable allows us to store values, and modify their contents as our program is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“Variables” category, and click on “Create variable…”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 your new variable </a:t>
            </a:r>
            <a:r>
              <a:rPr lang="en-US" b="1" dirty="0">
                <a:solidFill>
                  <a:srgbClr val="FFFF00"/>
                </a:solidFill>
              </a:rPr>
              <a:t>counter</a:t>
            </a:r>
            <a:r>
              <a:rPr lang="en-US" dirty="0"/>
              <a:t>, and click “Okay”</a:t>
            </a:r>
          </a:p>
        </p:txBody>
      </p:sp>
    </p:spTree>
    <p:extLst>
      <p:ext uri="{BB962C8B-B14F-4D97-AF65-F5344CB8AC3E}">
        <p14:creationId xmlns:p14="http://schemas.microsoft.com/office/powerpoint/2010/main" val="152150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A489-AEE8-87DA-CFEF-C77CFFED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27611"/>
          </a:xfrm>
        </p:spPr>
        <p:txBody>
          <a:bodyPr>
            <a:normAutofit/>
          </a:bodyPr>
          <a:lstStyle/>
          <a:p>
            <a:r>
              <a:rPr lang="en-US" sz="2800" dirty="0"/>
              <a:t>Step 4:</a:t>
            </a:r>
            <a:br>
              <a:rPr lang="en-US" sz="2800" dirty="0"/>
            </a:br>
            <a:r>
              <a:rPr lang="en-US" sz="2800" dirty="0"/>
              <a:t>Coding continued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D97A7-624E-C51F-9685-D780F00D4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682241"/>
            <a:ext cx="4114800" cy="35364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Next, we’re going to use the “On Start” section to set a starting point for our counter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 the “set counter to 0” block into the “on start” section. Choose a starting value for your countdown timer (I’ve used 100 here).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FA2EA1-6D31-4536-FEA8-822B8AB7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6520" y="746125"/>
            <a:ext cx="6449022" cy="547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0893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A489-AEE8-87DA-CFEF-C77CFFED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314994"/>
          </a:xfrm>
        </p:spPr>
        <p:txBody>
          <a:bodyPr>
            <a:normAutofit/>
          </a:bodyPr>
          <a:lstStyle/>
          <a:p>
            <a:r>
              <a:rPr lang="en-US" sz="2800" dirty="0"/>
              <a:t>Step 5:</a:t>
            </a:r>
            <a:br>
              <a:rPr lang="en-US" sz="2800" dirty="0"/>
            </a:br>
            <a:r>
              <a:rPr lang="en-US" sz="2800" dirty="0"/>
              <a:t>Starting the countdown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D97A7-624E-C51F-9685-D780F00D4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056709"/>
            <a:ext cx="4114800" cy="31619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“Forever” section, let’s add a “Repeat while…” block from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missing element, drag the comparison block (1 &lt; 1) from the Math category.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 in the left-hand circle with counter from the Variables category.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the symbol from less than to greater than.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the right-hand circle to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FA2EA1-6D31-4536-FEA8-822B8AB7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520" y="746125"/>
            <a:ext cx="6449022" cy="5472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3339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A489-AEE8-87DA-CFEF-C77CFFED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27611"/>
          </a:xfrm>
        </p:spPr>
        <p:txBody>
          <a:bodyPr>
            <a:normAutofit/>
          </a:bodyPr>
          <a:lstStyle/>
          <a:p>
            <a:r>
              <a:rPr lang="en-US" sz="2800" dirty="0"/>
              <a:t>Step 6:</a:t>
            </a:r>
            <a:br>
              <a:rPr lang="en-US" sz="2800" dirty="0"/>
            </a:br>
            <a:r>
              <a:rPr lang="en-US" sz="2800" dirty="0"/>
              <a:t>Counting Down!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D97A7-624E-C51F-9685-D780F00D4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2682241"/>
            <a:ext cx="4269377" cy="35364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 a “Print to LED display…” block from Output into our “Repeat” block.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Fill the circle with the counter variable.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Next, let’s subtract one from counter.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Drag a “Change counter by…” block from the Variables category.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the value to -1 to subtract.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Finally, let’s add a “Wait” block to make our timer pause 1 second between each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EFAFD8-F4FB-D746-3190-E660F4698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565" y="746125"/>
            <a:ext cx="6416537" cy="5802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50D5004-1F82-2F5E-9E9A-70CFC9B8D307}"/>
              </a:ext>
            </a:extLst>
          </p:cNvPr>
          <p:cNvSpPr/>
          <p:nvPr/>
        </p:nvSpPr>
        <p:spPr>
          <a:xfrm>
            <a:off x="8714316" y="1009127"/>
            <a:ext cx="3352751" cy="1465174"/>
          </a:xfrm>
          <a:prstGeom prst="wedgeRoundRectCallout">
            <a:avLst>
              <a:gd name="adj1" fmla="val -112938"/>
              <a:gd name="adj2" fmla="val -2061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name of the Display here should match the number in the dropdown of the “print to LED display” block.</a:t>
            </a:r>
          </a:p>
        </p:txBody>
      </p:sp>
    </p:spTree>
    <p:extLst>
      <p:ext uri="{BB962C8B-B14F-4D97-AF65-F5344CB8AC3E}">
        <p14:creationId xmlns:p14="http://schemas.microsoft.com/office/powerpoint/2010/main" val="825976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342935-38B9-4D04-A9D1-583D9C23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060" y="700924"/>
            <a:ext cx="6523859" cy="819355"/>
          </a:xfrm>
        </p:spPr>
        <p:txBody>
          <a:bodyPr>
            <a:normAutofit/>
          </a:bodyPr>
          <a:lstStyle/>
          <a:p>
            <a:r>
              <a:rPr lang="en-US" dirty="0"/>
              <a:t>Step 7: Adding Some LEDS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9FEB-FE93-237B-7D73-6E3E1DB8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70" y="1942670"/>
            <a:ext cx="7331622" cy="459746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12C448E-FAA5-4148-B0E0-5D9F97331C4F}"/>
              </a:ext>
            </a:extLst>
          </p:cNvPr>
          <p:cNvSpPr/>
          <p:nvPr/>
        </p:nvSpPr>
        <p:spPr>
          <a:xfrm>
            <a:off x="967108" y="5176394"/>
            <a:ext cx="7993111" cy="1523999"/>
          </a:xfrm>
          <a:prstGeom prst="wedgeRoundRectCallout">
            <a:avLst>
              <a:gd name="adj1" fmla="val 49533"/>
              <a:gd name="adj2" fmla="val -12002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add some LEDs to start flashing AFTER our countdown ends.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As usual, 220</a:t>
            </a:r>
            <a:r>
              <a:rPr lang="el-GR" dirty="0">
                <a:solidFill>
                  <a:schemeClr val="bg1"/>
                </a:solidFill>
              </a:rPr>
              <a:t>Ω</a:t>
            </a:r>
            <a:r>
              <a:rPr lang="en-US" dirty="0">
                <a:solidFill>
                  <a:schemeClr val="bg1"/>
                </a:solidFill>
              </a:rPr>
              <a:t> resistors connect them to ground, and the anodes connect to digital pins (I’ve used 1 and 0).</a:t>
            </a:r>
          </a:p>
        </p:txBody>
      </p:sp>
    </p:spTree>
    <p:extLst>
      <p:ext uri="{BB962C8B-B14F-4D97-AF65-F5344CB8AC3E}">
        <p14:creationId xmlns:p14="http://schemas.microsoft.com/office/powerpoint/2010/main" val="4048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A489-AEE8-87DA-CFEF-C77CFFED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027611"/>
          </a:xfrm>
        </p:spPr>
        <p:txBody>
          <a:bodyPr>
            <a:normAutofit/>
          </a:bodyPr>
          <a:lstStyle/>
          <a:p>
            <a:r>
              <a:rPr lang="en-US" sz="2800" dirty="0"/>
              <a:t>Step 8:</a:t>
            </a:r>
            <a:br>
              <a:rPr lang="en-US" sz="2800" dirty="0"/>
            </a:br>
            <a:r>
              <a:rPr lang="en-US" sz="2800" dirty="0"/>
              <a:t>Countdown Over!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D97A7-624E-C51F-9685-D780F00D4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2682241"/>
            <a:ext cx="4269377" cy="35364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the statements inside the Repeat block will run (over and over again), until the counter reaches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 Repeat block finally ends, anything after it will begin. Let’s put the blocks for our flashing lights there.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They won’t start until after the countdown ends, but then they’ll keep going forever.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17B5BB-10C0-92D4-EBA8-32ED7908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6777" y="482544"/>
            <a:ext cx="5749423" cy="5892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8452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3DDB-565F-4FC8-B031-0B2ED028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Tinkercad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CBBC-0568-4D9F-9286-FF749125E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Tinkercad</a:t>
            </a:r>
            <a:r>
              <a:rPr lang="en-US" sz="2000" dirty="0"/>
              <a:t> is a free, browser-based 3D modeling program by Autodesk.</a:t>
            </a:r>
          </a:p>
          <a:p>
            <a:endParaRPr lang="en-US" sz="2000" dirty="0"/>
          </a:p>
          <a:p>
            <a:r>
              <a:rPr lang="en-US" sz="2000" dirty="0"/>
              <a:t>Among other things, </a:t>
            </a:r>
            <a:r>
              <a:rPr lang="en-US" sz="2000" dirty="0" err="1"/>
              <a:t>Tinkercad</a:t>
            </a:r>
            <a:r>
              <a:rPr lang="en-US" sz="2000" dirty="0"/>
              <a:t> can simulate the design of Arduino circuits.</a:t>
            </a:r>
          </a:p>
          <a:p>
            <a:pPr lvl="1"/>
            <a:r>
              <a:rPr lang="en-US" sz="1800" dirty="0"/>
              <a:t>We’ll use it in place of physical Arduino devices to build our projects today.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135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97AD-18E7-47EC-B551-01EBBA45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85855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D3FF3-084D-4DB4-89E3-47B8924F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visit tinkercad.com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38BE91-41B6-4EAB-BE43-17C2D463E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315" y="1775362"/>
            <a:ext cx="9243369" cy="4882265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53E72F9-8DEE-4658-B7F7-7FDF3B166670}"/>
              </a:ext>
            </a:extLst>
          </p:cNvPr>
          <p:cNvSpPr/>
          <p:nvPr/>
        </p:nvSpPr>
        <p:spPr>
          <a:xfrm>
            <a:off x="5975209" y="5190933"/>
            <a:ext cx="746620" cy="746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D3FF3-084D-4DB4-89E3-47B8924F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err="1"/>
              <a:t>JoiN</a:t>
            </a:r>
            <a:r>
              <a:rPr lang="en-US" dirty="0"/>
              <a:t> the class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5F71E9-5604-4F90-BD3B-A3B25E6F6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1097" y="2194559"/>
            <a:ext cx="2805942" cy="402431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B74A17-CA35-4A9E-882D-E40D4CACAB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7066" y="2193925"/>
            <a:ext cx="2807312" cy="4024313"/>
          </a:xfr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08DAB9E-626E-4BD8-A269-8EBAF489C50F}"/>
              </a:ext>
            </a:extLst>
          </p:cNvPr>
          <p:cNvSpPr/>
          <p:nvPr/>
        </p:nvSpPr>
        <p:spPr>
          <a:xfrm>
            <a:off x="275582" y="2135972"/>
            <a:ext cx="2703145" cy="1293028"/>
          </a:xfrm>
          <a:prstGeom prst="wedgeEllipseCallout">
            <a:avLst>
              <a:gd name="adj1" fmla="val 61321"/>
              <a:gd name="adj2" fmla="val 39348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Enter Code: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A19 KWR JDA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36F1A08-4157-4D82-81F3-96AE78270E29}"/>
              </a:ext>
            </a:extLst>
          </p:cNvPr>
          <p:cNvSpPr/>
          <p:nvPr/>
        </p:nvSpPr>
        <p:spPr>
          <a:xfrm>
            <a:off x="8521015" y="2012869"/>
            <a:ext cx="2985185" cy="1416131"/>
          </a:xfrm>
          <a:prstGeom prst="wedgeEllipseCallout">
            <a:avLst>
              <a:gd name="adj1" fmla="val -57733"/>
              <a:gd name="adj2" fmla="val 48532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Click 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“Join with Nickname”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Enter the nickname provided to you.</a:t>
            </a:r>
          </a:p>
        </p:txBody>
      </p:sp>
    </p:spTree>
    <p:extLst>
      <p:ext uri="{BB962C8B-B14F-4D97-AF65-F5344CB8AC3E}">
        <p14:creationId xmlns:p14="http://schemas.microsoft.com/office/powerpoint/2010/main" val="250287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4B3CE1-3BE3-45B5-9068-BAD6B519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Create a new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A469AF-4D37-4AEC-BE24-6984CF26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842" y="2057401"/>
            <a:ext cx="6510316" cy="4501466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E84A2ED-CBD1-43D6-B931-4B2309A387B9}"/>
              </a:ext>
            </a:extLst>
          </p:cNvPr>
          <p:cNvSpPr/>
          <p:nvPr/>
        </p:nvSpPr>
        <p:spPr>
          <a:xfrm>
            <a:off x="4001985" y="4209803"/>
            <a:ext cx="1300743" cy="11696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FC1D9CA-8681-4D5A-AD9C-1D7CC07B206D}"/>
              </a:ext>
            </a:extLst>
          </p:cNvPr>
          <p:cNvSpPr/>
          <p:nvPr/>
        </p:nvSpPr>
        <p:spPr>
          <a:xfrm>
            <a:off x="9019708" y="2930599"/>
            <a:ext cx="2985185" cy="1416131"/>
          </a:xfrm>
          <a:prstGeom prst="wedgeEllipseCallout">
            <a:avLst>
              <a:gd name="adj1" fmla="val -46793"/>
              <a:gd name="adj2" fmla="val -51258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You can also create a new Circuit through the “+ New” option.</a:t>
            </a:r>
          </a:p>
        </p:txBody>
      </p:sp>
    </p:spTree>
    <p:extLst>
      <p:ext uri="{BB962C8B-B14F-4D97-AF65-F5344CB8AC3E}">
        <p14:creationId xmlns:p14="http://schemas.microsoft.com/office/powerpoint/2010/main" val="149966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43E8-87A8-4AC0-B20C-C197F184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Touring </a:t>
            </a:r>
            <a:r>
              <a:rPr lang="en-US" dirty="0" err="1"/>
              <a:t>Tinkercad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38AA1-AEEC-46A8-B523-69C825E2E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617" y="2057401"/>
            <a:ext cx="7972296" cy="4474070"/>
          </a:xfr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BB2B291-E54E-46C6-8C3D-CE48B0BE3974}"/>
              </a:ext>
            </a:extLst>
          </p:cNvPr>
          <p:cNvSpPr/>
          <p:nvPr/>
        </p:nvSpPr>
        <p:spPr>
          <a:xfrm>
            <a:off x="418086" y="1264723"/>
            <a:ext cx="2236049" cy="792678"/>
          </a:xfrm>
          <a:prstGeom prst="wedgeEllipseCallout">
            <a:avLst>
              <a:gd name="adj1" fmla="val 51656"/>
              <a:gd name="adj2" fmla="val 61849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Project Name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F1501E4-8943-46F1-A848-B719D9E0A43F}"/>
              </a:ext>
            </a:extLst>
          </p:cNvPr>
          <p:cNvSpPr/>
          <p:nvPr/>
        </p:nvSpPr>
        <p:spPr>
          <a:xfrm>
            <a:off x="1094981" y="5591298"/>
            <a:ext cx="2774396" cy="792678"/>
          </a:xfrm>
          <a:prstGeom prst="wedgeEllipseCallout">
            <a:avLst>
              <a:gd name="adj1" fmla="val 63340"/>
              <a:gd name="adj2" fmla="val -71484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Circuit Design Area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4D879321-3F5A-4CEF-85EA-193A932A9C99}"/>
              </a:ext>
            </a:extLst>
          </p:cNvPr>
          <p:cNvSpPr/>
          <p:nvPr/>
        </p:nvSpPr>
        <p:spPr>
          <a:xfrm>
            <a:off x="6535589" y="1903217"/>
            <a:ext cx="1870888" cy="715097"/>
          </a:xfrm>
          <a:prstGeom prst="wedgeEllipseCallout">
            <a:avLst>
              <a:gd name="adj1" fmla="val 66196"/>
              <a:gd name="adj2" fmla="val 1404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Open Code Dialog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B6DFFF-96D7-4025-B1D2-CF09C6C2C0CA}"/>
              </a:ext>
            </a:extLst>
          </p:cNvPr>
          <p:cNvSpPr/>
          <p:nvPr/>
        </p:nvSpPr>
        <p:spPr>
          <a:xfrm>
            <a:off x="8686275" y="2464130"/>
            <a:ext cx="1870888" cy="4067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0F12E9F-F14C-4E0E-91A8-B784F5943259}"/>
              </a:ext>
            </a:extLst>
          </p:cNvPr>
          <p:cNvSpPr/>
          <p:nvPr/>
        </p:nvSpPr>
        <p:spPr>
          <a:xfrm>
            <a:off x="10071787" y="1950028"/>
            <a:ext cx="1925783" cy="792678"/>
          </a:xfrm>
          <a:prstGeom prst="wedgeEllipseCallout">
            <a:avLst>
              <a:gd name="adj1" fmla="val -67390"/>
              <a:gd name="adj2" fmla="val -323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Test Your Circuit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4E135753-2B68-4015-B536-77C2E4AA0010}"/>
              </a:ext>
            </a:extLst>
          </p:cNvPr>
          <p:cNvSpPr/>
          <p:nvPr/>
        </p:nvSpPr>
        <p:spPr>
          <a:xfrm>
            <a:off x="6815387" y="3579338"/>
            <a:ext cx="1870888" cy="715097"/>
          </a:xfrm>
          <a:prstGeom prst="wedgeEllipseCallout">
            <a:avLst>
              <a:gd name="adj1" fmla="val 66196"/>
              <a:gd name="adj2" fmla="val 1404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Component Part Picker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75F4A86-DFD6-4FB6-B6C9-DC962BD0B956}"/>
              </a:ext>
            </a:extLst>
          </p:cNvPr>
          <p:cNvSpPr/>
          <p:nvPr/>
        </p:nvSpPr>
        <p:spPr>
          <a:xfrm>
            <a:off x="3927704" y="2635332"/>
            <a:ext cx="1870888" cy="715097"/>
          </a:xfrm>
          <a:prstGeom prst="wedgeEllipseCallout">
            <a:avLst>
              <a:gd name="adj1" fmla="val -45201"/>
              <a:gd name="adj2" fmla="val -71484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Wire Options</a:t>
            </a:r>
          </a:p>
        </p:txBody>
      </p:sp>
    </p:spTree>
    <p:extLst>
      <p:ext uri="{BB962C8B-B14F-4D97-AF65-F5344CB8AC3E}">
        <p14:creationId xmlns:p14="http://schemas.microsoft.com/office/powerpoint/2010/main" val="178225750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1870</TotalTime>
  <Words>1818</Words>
  <Application>Microsoft Office PowerPoint</Application>
  <PresentationFormat>Widescreen</PresentationFormat>
  <Paragraphs>190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Century Gothic</vt:lpstr>
      <vt:lpstr>Vapor Trail</vt:lpstr>
      <vt:lpstr>Arduino Programming</vt:lpstr>
      <vt:lpstr>Who are we?</vt:lpstr>
      <vt:lpstr>What is Arduino?</vt:lpstr>
      <vt:lpstr>What is Tinkercad?</vt:lpstr>
      <vt:lpstr>Getting Started</vt:lpstr>
      <vt:lpstr>Step 1: visit tinkercad.com</vt:lpstr>
      <vt:lpstr>Step 2: JoiN the class</vt:lpstr>
      <vt:lpstr>Step 3: Create a new Circuit</vt:lpstr>
      <vt:lpstr>Step 4: Touring Tinkercad</vt:lpstr>
      <vt:lpstr>Step 5: Adding an Arduino</vt:lpstr>
      <vt:lpstr>Project 1: Blinking Lights</vt:lpstr>
      <vt:lpstr>Step 1: Adding an LED Light</vt:lpstr>
      <vt:lpstr>Step 2: Adding A Resistor</vt:lpstr>
      <vt:lpstr>Step 3: Wiring it up</vt:lpstr>
      <vt:lpstr>Step 4: Coding the logic</vt:lpstr>
      <vt:lpstr>Step 5: Adding A second LED</vt:lpstr>
      <vt:lpstr>Step 6: Modify the Code</vt:lpstr>
      <vt:lpstr>Project 2: PushButton Lights</vt:lpstr>
      <vt:lpstr>Step 1: Adding a BreadBoard</vt:lpstr>
      <vt:lpstr>Step 2: Adding A pushbutton</vt:lpstr>
      <vt:lpstr>Step 3: Wiring the Pushbutton</vt:lpstr>
      <vt:lpstr>Step 4: Connecting our LEDS</vt:lpstr>
      <vt:lpstr>Step 5: Code the logic</vt:lpstr>
      <vt:lpstr>Project 3: Ultrasonic Distance Sensor</vt:lpstr>
      <vt:lpstr>Step 1: Add The Sensor</vt:lpstr>
      <vt:lpstr>Step 2: Wiring The Sensor</vt:lpstr>
      <vt:lpstr>Step 3: Code The Sensor</vt:lpstr>
      <vt:lpstr>Step 4: Test the Sensor</vt:lpstr>
      <vt:lpstr>Step 5: Adding some LEDS</vt:lpstr>
      <vt:lpstr>Step 6: Wiring the Lights</vt:lpstr>
      <vt:lpstr>Project 3: Countdown timer</vt:lpstr>
      <vt:lpstr>Step 1: Adding a 7-Segment clock Display</vt:lpstr>
      <vt:lpstr>Step 2: Wiring The Display</vt:lpstr>
      <vt:lpstr>Step 3: Coding the Display</vt:lpstr>
      <vt:lpstr>Step 4: Coding continued</vt:lpstr>
      <vt:lpstr>Step 5: Starting the countdown</vt:lpstr>
      <vt:lpstr>Step 6: Counting Down!</vt:lpstr>
      <vt:lpstr>Step 7: Adding Some LEDS</vt:lpstr>
      <vt:lpstr>Step 8: Countdown Over!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Programming</dc:title>
  <dc:creator>Lucian Silcox</dc:creator>
  <cp:lastModifiedBy>Lucian Silcox</cp:lastModifiedBy>
  <cp:revision>32</cp:revision>
  <dcterms:created xsi:type="dcterms:W3CDTF">2023-03-01T15:39:26Z</dcterms:created>
  <dcterms:modified xsi:type="dcterms:W3CDTF">2023-03-03T14:09:35Z</dcterms:modified>
</cp:coreProperties>
</file>